
<file path=[Content_Types].xml><?xml version="1.0" encoding="utf-8"?>
<Types xmlns="http://schemas.openxmlformats.org/package/2006/content-types">
  <Default Extension="fntdata" ContentType="application/x-fontdata"/>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702" r:id="rId1"/>
  </p:sldMasterIdLst>
  <p:sldIdLst>
    <p:sldId id="260" r:id="rId2"/>
    <p:sldId id="263" r:id="rId3"/>
    <p:sldId id="264" r:id="rId4"/>
    <p:sldId id="265" r:id="rId5"/>
    <p:sldId id="266" r:id="rId6"/>
    <p:sldId id="267" r:id="rId7"/>
    <p:sldId id="268" r:id="rId8"/>
    <p:sldId id="261" r:id="rId9"/>
    <p:sldId id="262" r:id="rId10"/>
    <p:sldId id="269" r:id="rId11"/>
  </p:sldIdLst>
  <p:sldSz cx="12192000" cy="6858000"/>
  <p:notesSz cx="6858000" cy="9144000"/>
  <p:embeddedFontLst>
    <p:embeddedFont>
      <p:font typeface="Gill Sans MT" panose="020B0502020104020203" pitchFamily="34" charset="0"/>
      <p:regular r:id="rId12"/>
      <p:bold r:id="rId13"/>
      <p:italic r:id="rId14"/>
      <p:boldItalic r:id="rId15"/>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025" autoAdjust="0"/>
    <p:restoredTop sz="94660"/>
  </p:normalViewPr>
  <p:slideViewPr>
    <p:cSldViewPr snapToGrid="0">
      <p:cViewPr varScale="1">
        <p:scale>
          <a:sx n="64" d="100"/>
          <a:sy n="64" d="100"/>
        </p:scale>
        <p:origin x="564" y="4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2.fntdata"/><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font" Target="fonts/font1.fntdata"/><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font" Target="fonts/font4.fntdata"/><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3.fntdata"/></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17779" y="802298"/>
            <a:ext cx="8637073" cy="2541431"/>
          </a:xfrm>
        </p:spPr>
        <p:txBody>
          <a:bodyPr bIns="0" anchor="b">
            <a:normAutofit/>
          </a:bodyPr>
          <a:lstStyle>
            <a:lvl1pPr algn="l">
              <a:defRPr sz="6600"/>
            </a:lvl1pPr>
          </a:lstStyle>
          <a:p>
            <a:r>
              <a:rPr lang="en-US"/>
              <a:t>Click to edit Master title style</a:t>
            </a:r>
            <a:endParaRPr lang="en-US" dirty="0"/>
          </a:p>
        </p:txBody>
      </p:sp>
      <p:sp>
        <p:nvSpPr>
          <p:cNvPr id="3" name="Subtitle 2"/>
          <p:cNvSpPr>
            <a:spLocks noGrp="1"/>
          </p:cNvSpPr>
          <p:nvPr>
            <p:ph type="subTitle" idx="1"/>
          </p:nvPr>
        </p:nvSpPr>
        <p:spPr>
          <a:xfrm>
            <a:off x="2417780" y="3531204"/>
            <a:ext cx="8637072" cy="977621"/>
          </a:xfrm>
        </p:spPr>
        <p:txBody>
          <a:bodyPr tIns="91440" bIns="91440">
            <a:normAutofit/>
          </a:bodyPr>
          <a:lstStyle>
            <a:lvl1pPr marL="0" indent="0" algn="l">
              <a:buNone/>
              <a:defRPr sz="1800" b="0" cap="all"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A068176F-8A3E-47D8-BA7B-A6A6AC46D81E}" type="datetimeFigureOut">
              <a:rPr lang="en-US" smtClean="0"/>
              <a:t>6/28/2020</a:t>
            </a:fld>
            <a:endParaRPr lang="en-US"/>
          </a:p>
        </p:txBody>
      </p:sp>
      <p:sp>
        <p:nvSpPr>
          <p:cNvPr id="5" name="Footer Placeholder 4"/>
          <p:cNvSpPr>
            <a:spLocks noGrp="1"/>
          </p:cNvSpPr>
          <p:nvPr>
            <p:ph type="ftr" sz="quarter" idx="11"/>
          </p:nvPr>
        </p:nvSpPr>
        <p:spPr>
          <a:xfrm>
            <a:off x="2416500" y="329307"/>
            <a:ext cx="4973915" cy="309201"/>
          </a:xfrm>
        </p:spPr>
        <p:txBody>
          <a:bodyPr/>
          <a:lstStyle/>
          <a:p>
            <a:endParaRPr lang="en-US"/>
          </a:p>
        </p:txBody>
      </p:sp>
      <p:sp>
        <p:nvSpPr>
          <p:cNvPr id="6" name="Slide Number Placeholder 5"/>
          <p:cNvSpPr>
            <a:spLocks noGrp="1"/>
          </p:cNvSpPr>
          <p:nvPr>
            <p:ph type="sldNum" sz="quarter" idx="12"/>
          </p:nvPr>
        </p:nvSpPr>
        <p:spPr>
          <a:xfrm>
            <a:off x="1437664" y="798973"/>
            <a:ext cx="811019" cy="503578"/>
          </a:xfrm>
        </p:spPr>
        <p:txBody>
          <a:bodyPr/>
          <a:lstStyle/>
          <a:p>
            <a:fld id="{F2719C21-EC42-461A-B158-5AD094131C16}" type="slidenum">
              <a:rPr lang="en-US" smtClean="0"/>
              <a:t>‹#›</a:t>
            </a:fld>
            <a:endParaRPr lang="en-US"/>
          </a:p>
        </p:txBody>
      </p:sp>
      <p:cxnSp>
        <p:nvCxnSpPr>
          <p:cNvPr id="15" name="Straight Connector 14"/>
          <p:cNvCxnSpPr/>
          <p:nvPr/>
        </p:nvCxnSpPr>
        <p:spPr>
          <a:xfrm>
            <a:off x="2417780" y="3528542"/>
            <a:ext cx="863707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4437880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068176F-8A3E-47D8-BA7B-A6A6AC46D81E}" type="datetimeFigureOut">
              <a:rPr lang="en-US" smtClean="0"/>
              <a:t>6/28/2020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2719C21-EC42-461A-B158-5AD094131C16}" type="slidenum">
              <a:rPr lang="en-US" smtClean="0"/>
              <a:t>‹#›</a:t>
            </a:fld>
            <a:endParaRPr lang="en-US"/>
          </a:p>
        </p:txBody>
      </p:sp>
      <p:cxnSp>
        <p:nvCxnSpPr>
          <p:cNvPr id="26" name="Straight Connector 25"/>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7197134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39111" y="798973"/>
            <a:ext cx="1615742" cy="4659889"/>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1444672" y="798973"/>
            <a:ext cx="7828830" cy="465988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068176F-8A3E-47D8-BA7B-A6A6AC46D81E}" type="datetimeFigureOut">
              <a:rPr lang="en-US" smtClean="0"/>
              <a:t>6/28/2020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2719C21-EC42-461A-B158-5AD094131C16}" type="slidenum">
              <a:rPr lang="en-US" smtClean="0"/>
              <a:t>‹#›</a:t>
            </a:fld>
            <a:endParaRPr lang="en-US"/>
          </a:p>
        </p:txBody>
      </p:sp>
      <p:cxnSp>
        <p:nvCxnSpPr>
          <p:cNvPr id="15" name="Straight Connector 14"/>
          <p:cNvCxnSpPr/>
          <p:nvPr/>
        </p:nvCxnSpPr>
        <p:spPr>
          <a:xfrm>
            <a:off x="9439111" y="798973"/>
            <a:ext cx="0" cy="4659889"/>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3285673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068176F-8A3E-47D8-BA7B-A6A6AC46D81E}" type="datetimeFigureOut">
              <a:rPr lang="en-US" smtClean="0"/>
              <a:t>6/28/2020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2719C21-EC42-461A-B158-5AD094131C16}" type="slidenum">
              <a:rPr lang="en-US" smtClean="0"/>
              <a:t>‹#›</a:t>
            </a:fld>
            <a:endParaRPr lang="en-US"/>
          </a:p>
        </p:txBody>
      </p:sp>
      <p:cxnSp>
        <p:nvCxnSpPr>
          <p:cNvPr id="33" name="Straight Connector 32"/>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3278018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54239" y="1756130"/>
            <a:ext cx="8643154" cy="1887950"/>
          </a:xfrm>
        </p:spPr>
        <p:txBody>
          <a:bodyPr anchor="b">
            <a:normAutofit/>
          </a:bodyPr>
          <a:lstStyle>
            <a:lvl1pPr algn="l">
              <a:defRPr sz="3600"/>
            </a:lvl1pPr>
          </a:lstStyle>
          <a:p>
            <a:r>
              <a:rPr lang="en-US"/>
              <a:t>Click to edit Master title style</a:t>
            </a:r>
            <a:endParaRPr lang="en-US" dirty="0"/>
          </a:p>
        </p:txBody>
      </p:sp>
      <p:sp>
        <p:nvSpPr>
          <p:cNvPr id="3" name="Text Placeholder 2"/>
          <p:cNvSpPr>
            <a:spLocks noGrp="1"/>
          </p:cNvSpPr>
          <p:nvPr>
            <p:ph type="body" idx="1"/>
          </p:nvPr>
        </p:nvSpPr>
        <p:spPr>
          <a:xfrm>
            <a:off x="1454239" y="3806195"/>
            <a:ext cx="8630446" cy="1012929"/>
          </a:xfrm>
        </p:spPr>
        <p:txBody>
          <a:bodyPr tIns="91440">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068176F-8A3E-47D8-BA7B-A6A6AC46D81E}" type="datetimeFigureOut">
              <a:rPr lang="en-US" smtClean="0"/>
              <a:t>6/28/2020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2719C21-EC42-461A-B158-5AD094131C16}" type="slidenum">
              <a:rPr lang="en-US" smtClean="0"/>
              <a:t>‹#›</a:t>
            </a:fld>
            <a:endParaRPr lang="en-US"/>
          </a:p>
        </p:txBody>
      </p:sp>
      <p:cxnSp>
        <p:nvCxnSpPr>
          <p:cNvPr id="15" name="Straight Connector 14"/>
          <p:cNvCxnSpPr/>
          <p:nvPr/>
        </p:nvCxnSpPr>
        <p:spPr>
          <a:xfrm>
            <a:off x="1454239" y="3804985"/>
            <a:ext cx="8630446"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7491009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49217" y="804889"/>
            <a:ext cx="9605635" cy="1059305"/>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447331" y="2010878"/>
            <a:ext cx="4645152" cy="344859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413771" y="2017343"/>
            <a:ext cx="4645152" cy="34415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A068176F-8A3E-47D8-BA7B-A6A6AC46D81E}" type="datetimeFigureOut">
              <a:rPr lang="en-US" smtClean="0"/>
              <a:t>6/28/2020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2719C21-EC42-461A-B158-5AD094131C16}" type="slidenum">
              <a:rPr lang="en-US" smtClean="0"/>
              <a:t>‹#›</a:t>
            </a:fld>
            <a:endParaRPr lang="en-US"/>
          </a:p>
        </p:txBody>
      </p:sp>
      <p:cxnSp>
        <p:nvCxnSpPr>
          <p:cNvPr id="35" name="Straight Connector 3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4273252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447191" y="804163"/>
            <a:ext cx="9607661" cy="1056319"/>
          </a:xfrm>
        </p:spPr>
        <p:txBody>
          <a:bodyPr/>
          <a:lstStyle/>
          <a:p>
            <a:r>
              <a:rPr lang="en-US"/>
              <a:t>Click to edit Master title style</a:t>
            </a:r>
            <a:endParaRPr lang="en-US" dirty="0"/>
          </a:p>
        </p:txBody>
      </p:sp>
      <p:sp>
        <p:nvSpPr>
          <p:cNvPr id="3" name="Text Placeholder 2"/>
          <p:cNvSpPr>
            <a:spLocks noGrp="1"/>
          </p:cNvSpPr>
          <p:nvPr>
            <p:ph type="body" idx="1"/>
          </p:nvPr>
        </p:nvSpPr>
        <p:spPr>
          <a:xfrm>
            <a:off x="1447191" y="2019549"/>
            <a:ext cx="4645152" cy="801943"/>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447191" y="2824269"/>
            <a:ext cx="4645152" cy="264445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12362" y="2023003"/>
            <a:ext cx="4645152" cy="802237"/>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412362" y="2821491"/>
            <a:ext cx="4645152" cy="263737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A068176F-8A3E-47D8-BA7B-A6A6AC46D81E}" type="datetimeFigureOut">
              <a:rPr lang="en-US" smtClean="0"/>
              <a:t>6/28/2020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2719C21-EC42-461A-B158-5AD094131C16}" type="slidenum">
              <a:rPr lang="en-US" smtClean="0"/>
              <a:t>‹#›</a:t>
            </a:fld>
            <a:endParaRPr lang="en-US"/>
          </a:p>
        </p:txBody>
      </p:sp>
      <p:cxnSp>
        <p:nvCxnSpPr>
          <p:cNvPr id="29" name="Straight Connector 28"/>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2828442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A068176F-8A3E-47D8-BA7B-A6A6AC46D81E}" type="datetimeFigureOut">
              <a:rPr lang="en-US" smtClean="0"/>
              <a:t>6/28/2020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2719C21-EC42-461A-B158-5AD094131C16}" type="slidenum">
              <a:rPr lang="en-US" smtClean="0"/>
              <a:t>‹#›</a:t>
            </a:fld>
            <a:endParaRPr lang="en-US"/>
          </a:p>
        </p:txBody>
      </p:sp>
      <p:cxnSp>
        <p:nvCxnSpPr>
          <p:cNvPr id="25" name="Straight Connector 2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8492003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068176F-8A3E-47D8-BA7B-A6A6AC46D81E}" type="datetimeFigureOut">
              <a:rPr lang="en-US" smtClean="0"/>
              <a:t>6/28/2020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2719C21-EC42-461A-B158-5AD094131C16}" type="slidenum">
              <a:rPr lang="en-US" smtClean="0"/>
              <a:t>‹#›</a:t>
            </a:fld>
            <a:endParaRPr lang="en-US"/>
          </a:p>
        </p:txBody>
      </p:sp>
    </p:spTree>
    <p:extLst>
      <p:ext uri="{BB962C8B-B14F-4D97-AF65-F5344CB8AC3E}">
        <p14:creationId xmlns:p14="http://schemas.microsoft.com/office/powerpoint/2010/main" val="13106449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4671" y="798973"/>
            <a:ext cx="3273099" cy="2247117"/>
          </a:xfrm>
        </p:spPr>
        <p:txBody>
          <a:bodyPr anchor="b">
            <a:normAutofit/>
          </a:bodyPr>
          <a:lstStyle>
            <a:lvl1pPr algn="l">
              <a:defRPr sz="2400"/>
            </a:lvl1pPr>
          </a:lstStyle>
          <a:p>
            <a:r>
              <a:rPr lang="en-US"/>
              <a:t>Click to edit Master title style</a:t>
            </a:r>
            <a:endParaRPr lang="en-US" dirty="0"/>
          </a:p>
        </p:txBody>
      </p:sp>
      <p:sp>
        <p:nvSpPr>
          <p:cNvPr id="3" name="Content Placeholder 2"/>
          <p:cNvSpPr>
            <a:spLocks noGrp="1"/>
          </p:cNvSpPr>
          <p:nvPr>
            <p:ph idx="1"/>
          </p:nvPr>
        </p:nvSpPr>
        <p:spPr>
          <a:xfrm>
            <a:off x="5043714" y="798974"/>
            <a:ext cx="6012470" cy="4658826"/>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444671" y="3205491"/>
            <a:ext cx="3275013" cy="2248181"/>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068176F-8A3E-47D8-BA7B-A6A6AC46D81E}" type="datetimeFigureOut">
              <a:rPr lang="en-US" smtClean="0"/>
              <a:t>6/28/2020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2719C21-EC42-461A-B158-5AD094131C16}" type="slidenum">
              <a:rPr lang="en-US" smtClean="0"/>
              <a:t>‹#›</a:t>
            </a:fld>
            <a:endParaRPr lang="en-US"/>
          </a:p>
        </p:txBody>
      </p:sp>
      <p:cxnSp>
        <p:nvCxnSpPr>
          <p:cNvPr id="17" name="Straight Connector 16"/>
          <p:cNvCxnSpPr/>
          <p:nvPr/>
        </p:nvCxnSpPr>
        <p:spPr>
          <a:xfrm>
            <a:off x="1448280" y="3205491"/>
            <a:ext cx="3269490"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1282381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8" name="Group 7"/>
          <p:cNvGrpSpPr/>
          <p:nvPr/>
        </p:nvGrpSpPr>
        <p:grpSpPr>
          <a:xfrm>
            <a:off x="7477387" y="482170"/>
            <a:ext cx="4074533" cy="5149101"/>
            <a:chOff x="7477387" y="482170"/>
            <a:chExt cx="4074533" cy="5149101"/>
          </a:xfrm>
        </p:grpSpPr>
        <p:sp>
          <p:nvSpPr>
            <p:cNvPr id="18" name="Rectangle 17"/>
            <p:cNvSpPr/>
            <p:nvPr/>
          </p:nvSpPr>
          <p:spPr bwMode="black">
            <a:xfrm>
              <a:off x="7477387" y="482170"/>
              <a:ext cx="4074533" cy="5149101"/>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sp>
        <p:sp>
          <p:nvSpPr>
            <p:cNvPr id="19" name="Rectangle 18"/>
            <p:cNvSpPr/>
            <p:nvPr/>
          </p:nvSpPr>
          <p:spPr bwMode="blackWhite">
            <a:xfrm>
              <a:off x="7790446" y="812506"/>
              <a:ext cx="3450289" cy="4466452"/>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title"/>
          </p:nvPr>
        </p:nvSpPr>
        <p:spPr>
          <a:xfrm>
            <a:off x="1451206" y="1129513"/>
            <a:ext cx="5532328" cy="1830584"/>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8124389" y="1122542"/>
            <a:ext cx="2791171" cy="3866327"/>
          </a:xfrm>
          <a:solidFill>
            <a:schemeClr val="bg1">
              <a:lumMod val="85000"/>
            </a:schemeClr>
          </a:solidFill>
          <a:ln w="9525" cap="sq">
            <a:noFill/>
            <a:miter lim="800000"/>
          </a:ln>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450329" y="3145992"/>
            <a:ext cx="5524404" cy="2003742"/>
          </a:xfrm>
        </p:spPr>
        <p:txBody>
          <a:bodyPr>
            <a:normAutofit/>
          </a:bodyPr>
          <a:lstStyle>
            <a:lvl1pPr marL="0" indent="0" algn="l">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1447382" y="5469856"/>
            <a:ext cx="5527351" cy="320123"/>
          </a:xfrm>
        </p:spPr>
        <p:txBody>
          <a:bodyPr/>
          <a:lstStyle>
            <a:lvl1pPr algn="l">
              <a:defRPr/>
            </a:lvl1pPr>
          </a:lstStyle>
          <a:p>
            <a:fld id="{A068176F-8A3E-47D8-BA7B-A6A6AC46D81E}" type="datetimeFigureOut">
              <a:rPr lang="en-US" smtClean="0"/>
              <a:t>6/28/2020</a:t>
            </a:fld>
            <a:endParaRPr lang="en-US"/>
          </a:p>
        </p:txBody>
      </p:sp>
      <p:sp>
        <p:nvSpPr>
          <p:cNvPr id="6" name="Footer Placeholder 5"/>
          <p:cNvSpPr>
            <a:spLocks noGrp="1"/>
          </p:cNvSpPr>
          <p:nvPr>
            <p:ph type="ftr" sz="quarter" idx="11"/>
          </p:nvPr>
        </p:nvSpPr>
        <p:spPr>
          <a:xfrm>
            <a:off x="1447382" y="318640"/>
            <a:ext cx="5541004" cy="320931"/>
          </a:xfrm>
        </p:spPr>
        <p:txBody>
          <a:bodyPr/>
          <a:lstStyle/>
          <a:p>
            <a:endParaRPr lang="en-US"/>
          </a:p>
        </p:txBody>
      </p:sp>
      <p:sp>
        <p:nvSpPr>
          <p:cNvPr id="7" name="Slide Number Placeholder 6"/>
          <p:cNvSpPr>
            <a:spLocks noGrp="1"/>
          </p:cNvSpPr>
          <p:nvPr>
            <p:ph type="sldNum" sz="quarter" idx="12"/>
          </p:nvPr>
        </p:nvSpPr>
        <p:spPr/>
        <p:txBody>
          <a:bodyPr/>
          <a:lstStyle/>
          <a:p>
            <a:fld id="{F2719C21-EC42-461A-B158-5AD094131C16}" type="slidenum">
              <a:rPr lang="en-US" smtClean="0"/>
              <a:t>‹#›</a:t>
            </a:fld>
            <a:endParaRPr lang="en-US"/>
          </a:p>
        </p:txBody>
      </p:sp>
      <p:cxnSp>
        <p:nvCxnSpPr>
          <p:cNvPr id="31" name="Straight Connector 30"/>
          <p:cNvCxnSpPr/>
          <p:nvPr/>
        </p:nvCxnSpPr>
        <p:spPr>
          <a:xfrm>
            <a:off x="1447382" y="3143605"/>
            <a:ext cx="5527351"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6663053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8" name="Rectangle 7"/>
          <p:cNvSpPr/>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7" name="Picture 6"/>
          <p:cNvPicPr>
            <a:picLocks noChangeAspect="1"/>
          </p:cNvPicPr>
          <p:nvPr/>
        </p:nvPicPr>
        <p:blipFill rotWithShape="1">
          <a:blip r:embed="rId1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sp>
        <p:nvSpPr>
          <p:cNvPr id="2" name="Title Placeholder 1"/>
          <p:cNvSpPr>
            <a:spLocks noGrp="1"/>
          </p:cNvSpPr>
          <p:nvPr>
            <p:ph type="title"/>
          </p:nvPr>
        </p:nvSpPr>
        <p:spPr>
          <a:xfrm>
            <a:off x="1451579" y="804519"/>
            <a:ext cx="9603275" cy="1049235"/>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451579" y="2015732"/>
            <a:ext cx="9603275" cy="345061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554138" y="330370"/>
            <a:ext cx="3500715" cy="309201"/>
          </a:xfrm>
          <a:prstGeom prst="rect">
            <a:avLst/>
          </a:prstGeom>
        </p:spPr>
        <p:txBody>
          <a:bodyPr vert="horz" lIns="91440" tIns="45720" rIns="91440" bIns="45720" rtlCol="0" anchor="ctr"/>
          <a:lstStyle>
            <a:lvl1pPr algn="r">
              <a:defRPr sz="1000">
                <a:solidFill>
                  <a:schemeClr val="tx1">
                    <a:tint val="75000"/>
                  </a:schemeClr>
                </a:solidFill>
              </a:defRPr>
            </a:lvl1pPr>
          </a:lstStyle>
          <a:p>
            <a:fld id="{A068176F-8A3E-47D8-BA7B-A6A6AC46D81E}" type="datetimeFigureOut">
              <a:rPr lang="en-US" smtClean="0"/>
              <a:t>6/28/2020</a:t>
            </a:fld>
            <a:endParaRPr lang="en-US"/>
          </a:p>
        </p:txBody>
      </p:sp>
      <p:sp>
        <p:nvSpPr>
          <p:cNvPr id="5" name="Footer Placeholder 4"/>
          <p:cNvSpPr>
            <a:spLocks noGrp="1"/>
          </p:cNvSpPr>
          <p:nvPr>
            <p:ph type="ftr" sz="quarter" idx="3"/>
          </p:nvPr>
        </p:nvSpPr>
        <p:spPr>
          <a:xfrm>
            <a:off x="1451579" y="329307"/>
            <a:ext cx="5938836" cy="309201"/>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80060" y="798973"/>
            <a:ext cx="811019" cy="503578"/>
          </a:xfrm>
          <a:prstGeom prst="rect">
            <a:avLst/>
          </a:prstGeom>
        </p:spPr>
        <p:txBody>
          <a:bodyPr vert="horz" lIns="91440" tIns="45720" rIns="91440" bIns="45720" rtlCol="0" anchor="t"/>
          <a:lstStyle>
            <a:lvl1pPr algn="r">
              <a:defRPr sz="2800">
                <a:solidFill>
                  <a:schemeClr val="accent1"/>
                </a:solidFill>
              </a:defRPr>
            </a:lvl1pPr>
          </a:lstStyle>
          <a:p>
            <a:fld id="{F2719C21-EC42-461A-B158-5AD094131C16}" type="slidenum">
              <a:rPr lang="en-US" smtClean="0"/>
              <a:t>‹#›</a:t>
            </a:fld>
            <a:endParaRPr lang="en-US"/>
          </a:p>
        </p:txBody>
      </p:sp>
      <p:cxnSp>
        <p:nvCxnSpPr>
          <p:cNvPr id="10" name="Straight Connector 9"/>
          <p:cNvCxnSpPr/>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33689849"/>
      </p:ext>
    </p:extLst>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Lst>
  <p:txStyles>
    <p:titleStyle>
      <a:lvl1pPr algn="l" defTabSz="914400" rtl="0" eaLnBrk="1" latinLnBrk="0" hangingPunct="1">
        <a:lnSpc>
          <a:spcPct val="90000"/>
        </a:lnSpc>
        <a:spcBef>
          <a:spcPct val="0"/>
        </a:spcBef>
        <a:buNone/>
        <a:defRPr sz="3200" b="0" i="0" kern="1200" cap="all">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00000"/>
        <a:buFont typeface="Arial" panose="020B0604020202020204" pitchFamily="34" charset="0"/>
        <a:buChar char="•"/>
        <a:defRPr sz="20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800" kern="1200" cap="none"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6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427128-C6AD-498B-B44E-41E0CDA85416}"/>
              </a:ext>
            </a:extLst>
          </p:cNvPr>
          <p:cNvSpPr>
            <a:spLocks noGrp="1"/>
          </p:cNvSpPr>
          <p:nvPr>
            <p:ph type="title"/>
          </p:nvPr>
        </p:nvSpPr>
        <p:spPr/>
        <p:txBody>
          <a:bodyPr/>
          <a:lstStyle/>
          <a:p>
            <a:br>
              <a:rPr lang="en-US" dirty="0"/>
            </a:br>
            <a:r>
              <a:rPr lang="en-US" dirty="0"/>
              <a:t>ĐÁP </a:t>
            </a:r>
            <a:r>
              <a:rPr lang="en-US" dirty="0" err="1"/>
              <a:t>Án</a:t>
            </a:r>
            <a:r>
              <a:rPr lang="en-US" dirty="0"/>
              <a:t>: </a:t>
            </a:r>
            <a:r>
              <a:rPr lang="en-US" dirty="0" err="1"/>
              <a:t>thành</a:t>
            </a:r>
            <a:r>
              <a:rPr lang="en-US" dirty="0"/>
              <a:t> </a:t>
            </a:r>
            <a:r>
              <a:rPr lang="en-US" dirty="0" err="1"/>
              <a:t>phần</a:t>
            </a:r>
            <a:r>
              <a:rPr lang="en-US" dirty="0"/>
              <a:t> </a:t>
            </a:r>
            <a:r>
              <a:rPr lang="en-US" dirty="0" err="1"/>
              <a:t>bên</a:t>
            </a:r>
            <a:r>
              <a:rPr lang="en-US" dirty="0"/>
              <a:t> </a:t>
            </a:r>
            <a:r>
              <a:rPr lang="en-US" dirty="0" err="1"/>
              <a:t>trong</a:t>
            </a:r>
            <a:r>
              <a:rPr lang="en-US" dirty="0"/>
              <a:t> router</a:t>
            </a:r>
          </a:p>
        </p:txBody>
      </p:sp>
      <p:sp>
        <p:nvSpPr>
          <p:cNvPr id="3" name="Content Placeholder 2">
            <a:extLst>
              <a:ext uri="{FF2B5EF4-FFF2-40B4-BE49-F238E27FC236}">
                <a16:creationId xmlns:a16="http://schemas.microsoft.com/office/drawing/2014/main" id="{81CC5433-A0B0-4BBF-B54D-34E588C708F3}"/>
              </a:ext>
            </a:extLst>
          </p:cNvPr>
          <p:cNvSpPr>
            <a:spLocks noGrp="1"/>
          </p:cNvSpPr>
          <p:nvPr>
            <p:ph idx="1"/>
          </p:nvPr>
        </p:nvSpPr>
        <p:spPr/>
        <p:txBody>
          <a:bodyPr>
            <a:normAutofit fontScale="25000" lnSpcReduction="20000"/>
          </a:bodyPr>
          <a:lstStyle/>
          <a:p>
            <a:r>
              <a:rPr lang="en-US" sz="11200" dirty="0" err="1"/>
              <a:t>Bộ</a:t>
            </a:r>
            <a:r>
              <a:rPr lang="en-US" sz="11200" dirty="0"/>
              <a:t> </a:t>
            </a:r>
            <a:r>
              <a:rPr lang="en-US" sz="11200" dirty="0" err="1"/>
              <a:t>phận</a:t>
            </a:r>
            <a:r>
              <a:rPr lang="en-US" sz="11200" dirty="0"/>
              <a:t> </a:t>
            </a:r>
            <a:r>
              <a:rPr lang="en-US" sz="11200" dirty="0" err="1"/>
              <a:t>xử</a:t>
            </a:r>
            <a:r>
              <a:rPr lang="en-US" sz="11200" dirty="0"/>
              <a:t> </a:t>
            </a:r>
            <a:r>
              <a:rPr lang="en-US" sz="11200" dirty="0" err="1"/>
              <a:t>lý</a:t>
            </a:r>
            <a:r>
              <a:rPr lang="en-US" sz="11200" dirty="0"/>
              <a:t> </a:t>
            </a:r>
            <a:r>
              <a:rPr lang="en-US" sz="11200" dirty="0" err="1"/>
              <a:t>trung</a:t>
            </a:r>
            <a:r>
              <a:rPr lang="en-US" sz="11200" dirty="0"/>
              <a:t> </a:t>
            </a:r>
            <a:r>
              <a:rPr lang="en-US" sz="11200" dirty="0" err="1"/>
              <a:t>tâm</a:t>
            </a:r>
            <a:r>
              <a:rPr lang="en-US" sz="11200" dirty="0"/>
              <a:t> (CPU)</a:t>
            </a:r>
          </a:p>
          <a:p>
            <a:r>
              <a:rPr lang="en-US" sz="11200" dirty="0" err="1"/>
              <a:t>Bộ</a:t>
            </a:r>
            <a:r>
              <a:rPr lang="en-US" sz="11200" dirty="0"/>
              <a:t> </a:t>
            </a:r>
            <a:r>
              <a:rPr lang="en-US" sz="11200" dirty="0" err="1"/>
              <a:t>nhớ</a:t>
            </a:r>
            <a:r>
              <a:rPr lang="en-US" sz="11200" dirty="0"/>
              <a:t> flash Memory</a:t>
            </a:r>
          </a:p>
          <a:p>
            <a:r>
              <a:rPr lang="en-US" sz="11200" dirty="0"/>
              <a:t>Non-</a:t>
            </a:r>
            <a:r>
              <a:rPr lang="en-US" sz="11200" dirty="0" err="1"/>
              <a:t>Volitile</a:t>
            </a:r>
            <a:r>
              <a:rPr lang="en-US" sz="11200" dirty="0"/>
              <a:t> RAM</a:t>
            </a:r>
          </a:p>
          <a:p>
            <a:r>
              <a:rPr lang="en-US" sz="11200" dirty="0"/>
              <a:t>RAM</a:t>
            </a:r>
          </a:p>
          <a:p>
            <a:r>
              <a:rPr lang="en-US" sz="11200" dirty="0"/>
              <a:t>Network Interfaces</a:t>
            </a:r>
          </a:p>
          <a:p>
            <a:r>
              <a:rPr lang="en-US" sz="11200" dirty="0"/>
              <a:t>Console</a:t>
            </a:r>
          </a:p>
          <a:p>
            <a:pPr marL="0" indent="0">
              <a:buNone/>
            </a:pPr>
            <a:endParaRPr lang="en-US" sz="2800" dirty="0"/>
          </a:p>
          <a:p>
            <a:endParaRPr lang="en-US" dirty="0"/>
          </a:p>
        </p:txBody>
      </p:sp>
      <p:sp>
        <p:nvSpPr>
          <p:cNvPr id="5" name="TextBox 4">
            <a:extLst>
              <a:ext uri="{FF2B5EF4-FFF2-40B4-BE49-F238E27FC236}">
                <a16:creationId xmlns:a16="http://schemas.microsoft.com/office/drawing/2014/main" id="{393FABA0-4C73-4CC4-9108-7514A3357490}"/>
              </a:ext>
            </a:extLst>
          </p:cNvPr>
          <p:cNvSpPr txBox="1"/>
          <p:nvPr/>
        </p:nvSpPr>
        <p:spPr>
          <a:xfrm>
            <a:off x="0" y="0"/>
            <a:ext cx="12192000" cy="707886"/>
          </a:xfrm>
          <a:prstGeom prst="rect">
            <a:avLst/>
          </a:prstGeom>
          <a:solidFill>
            <a:schemeClr val="accent2">
              <a:lumMod val="40000"/>
              <a:lumOff val="60000"/>
            </a:schemeClr>
          </a:solidFill>
        </p:spPr>
        <p:txBody>
          <a:bodyPr wrap="square" rtlCol="0">
            <a:spAutoFit/>
          </a:bodyPr>
          <a:lstStyle/>
          <a:p>
            <a:pPr algn="ctr"/>
            <a:r>
              <a:rPr lang="en-US" sz="4000" b="1" dirty="0"/>
              <a:t>THIẾT BỊ MẠNG</a:t>
            </a:r>
          </a:p>
        </p:txBody>
      </p:sp>
    </p:spTree>
    <p:extLst>
      <p:ext uri="{BB962C8B-B14F-4D97-AF65-F5344CB8AC3E}">
        <p14:creationId xmlns:p14="http://schemas.microsoft.com/office/powerpoint/2010/main" val="202824510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F24406-7DE5-4E7D-ACD2-134855AC8817}"/>
              </a:ext>
            </a:extLst>
          </p:cNvPr>
          <p:cNvSpPr>
            <a:spLocks noGrp="1"/>
          </p:cNvSpPr>
          <p:nvPr>
            <p:ph type="title"/>
          </p:nvPr>
        </p:nvSpPr>
        <p:spPr>
          <a:xfrm>
            <a:off x="2733727" y="1122571"/>
            <a:ext cx="5764230" cy="1049235"/>
          </a:xfrm>
        </p:spPr>
        <p:txBody>
          <a:bodyPr/>
          <a:lstStyle/>
          <a:p>
            <a:pPr algn="ctr"/>
            <a:r>
              <a:rPr lang="en-US" b="1" dirty="0"/>
              <a:t>KẾT THÚC CH</a:t>
            </a:r>
            <a:r>
              <a:rPr lang="vi-VN" b="1" dirty="0"/>
              <a:t>Ư</a:t>
            </a:r>
            <a:r>
              <a:rPr lang="en-US" b="1" dirty="0"/>
              <a:t>ƠNG I</a:t>
            </a:r>
          </a:p>
        </p:txBody>
      </p:sp>
    </p:spTree>
    <p:extLst>
      <p:ext uri="{BB962C8B-B14F-4D97-AF65-F5344CB8AC3E}">
        <p14:creationId xmlns:p14="http://schemas.microsoft.com/office/powerpoint/2010/main" val="32820641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A77E9B-3105-4DED-89A4-9F34913AB83E}"/>
              </a:ext>
            </a:extLst>
          </p:cNvPr>
          <p:cNvSpPr>
            <a:spLocks noGrp="1"/>
          </p:cNvSpPr>
          <p:nvPr>
            <p:ph type="title"/>
          </p:nvPr>
        </p:nvSpPr>
        <p:spPr>
          <a:xfrm>
            <a:off x="1451579" y="1082815"/>
            <a:ext cx="9603275" cy="1049235"/>
          </a:xfrm>
        </p:spPr>
        <p:txBody>
          <a:bodyPr>
            <a:noAutofit/>
          </a:bodyPr>
          <a:lstStyle/>
          <a:p>
            <a:r>
              <a:rPr lang="en-US" sz="4400" dirty="0" err="1"/>
              <a:t>Bộ</a:t>
            </a:r>
            <a:r>
              <a:rPr lang="en-US" sz="4400" dirty="0"/>
              <a:t> </a:t>
            </a:r>
            <a:r>
              <a:rPr lang="en-US" sz="4400" dirty="0" err="1"/>
              <a:t>phận</a:t>
            </a:r>
            <a:r>
              <a:rPr lang="en-US" sz="4400" dirty="0"/>
              <a:t> </a:t>
            </a:r>
            <a:r>
              <a:rPr lang="en-US" sz="4400" dirty="0" err="1"/>
              <a:t>xử</a:t>
            </a:r>
            <a:r>
              <a:rPr lang="en-US" sz="4400" dirty="0"/>
              <a:t> </a:t>
            </a:r>
            <a:r>
              <a:rPr lang="en-US" sz="4400" dirty="0" err="1"/>
              <a:t>lý</a:t>
            </a:r>
            <a:r>
              <a:rPr lang="en-US" sz="4400" dirty="0"/>
              <a:t> </a:t>
            </a:r>
            <a:r>
              <a:rPr lang="en-US" sz="4400" dirty="0" err="1"/>
              <a:t>trung</a:t>
            </a:r>
            <a:r>
              <a:rPr lang="en-US" sz="4400" dirty="0"/>
              <a:t> </a:t>
            </a:r>
            <a:r>
              <a:rPr lang="en-US" sz="4400" dirty="0" err="1"/>
              <a:t>tâm</a:t>
            </a:r>
            <a:r>
              <a:rPr lang="en-US" sz="4400" dirty="0"/>
              <a:t> (CPU)</a:t>
            </a:r>
            <a:br>
              <a:rPr lang="en-US" sz="4400" dirty="0"/>
            </a:br>
            <a:endParaRPr lang="en-US" sz="1200" dirty="0"/>
          </a:p>
        </p:txBody>
      </p:sp>
      <p:sp>
        <p:nvSpPr>
          <p:cNvPr id="3" name="Content Placeholder 2">
            <a:extLst>
              <a:ext uri="{FF2B5EF4-FFF2-40B4-BE49-F238E27FC236}">
                <a16:creationId xmlns:a16="http://schemas.microsoft.com/office/drawing/2014/main" id="{0604849D-EC37-4E8F-B4F8-7ED880B4D929}"/>
              </a:ext>
            </a:extLst>
          </p:cNvPr>
          <p:cNvSpPr>
            <a:spLocks noGrp="1"/>
          </p:cNvSpPr>
          <p:nvPr>
            <p:ph idx="1"/>
          </p:nvPr>
        </p:nvSpPr>
        <p:spPr/>
        <p:txBody>
          <a:bodyPr>
            <a:normAutofit lnSpcReduction="10000"/>
          </a:bodyPr>
          <a:lstStyle/>
          <a:p>
            <a:r>
              <a:rPr lang="vi-VN" sz="3200" b="1" dirty="0"/>
              <a:t>Trung tâm xử lý đơn vị:</a:t>
            </a:r>
            <a:r>
              <a:rPr lang="vi-VN" sz="3200" dirty="0"/>
              <a:t>  Chạy phần mềm đặc biệt được gọi là "hệ điều hành" như Cisco IOS (Nexus OS) cho các bộ định tuyến của Router Cisco. Hệ điều hành quản lý các thành phần của router và kiểm tra tất cả các chức năng mạng logic của router.</a:t>
            </a:r>
            <a:endParaRPr lang="en-US" sz="3200" dirty="0"/>
          </a:p>
        </p:txBody>
      </p:sp>
      <p:sp>
        <p:nvSpPr>
          <p:cNvPr id="5" name="TextBox 4">
            <a:extLst>
              <a:ext uri="{FF2B5EF4-FFF2-40B4-BE49-F238E27FC236}">
                <a16:creationId xmlns:a16="http://schemas.microsoft.com/office/drawing/2014/main" id="{A98727EC-A4AD-43CD-9827-A3FC29BE461C}"/>
              </a:ext>
            </a:extLst>
          </p:cNvPr>
          <p:cNvSpPr txBox="1"/>
          <p:nvPr/>
        </p:nvSpPr>
        <p:spPr>
          <a:xfrm>
            <a:off x="0" y="0"/>
            <a:ext cx="12192000" cy="707886"/>
          </a:xfrm>
          <a:prstGeom prst="rect">
            <a:avLst/>
          </a:prstGeom>
          <a:solidFill>
            <a:schemeClr val="accent2">
              <a:lumMod val="40000"/>
              <a:lumOff val="60000"/>
            </a:schemeClr>
          </a:solidFill>
        </p:spPr>
        <p:txBody>
          <a:bodyPr wrap="square" rtlCol="0">
            <a:spAutoFit/>
          </a:bodyPr>
          <a:lstStyle/>
          <a:p>
            <a:pPr algn="ctr"/>
            <a:r>
              <a:rPr lang="en-US" sz="4000" b="1" dirty="0"/>
              <a:t>THIẾT BỊ MẠNG</a:t>
            </a:r>
          </a:p>
        </p:txBody>
      </p:sp>
    </p:spTree>
    <p:extLst>
      <p:ext uri="{BB962C8B-B14F-4D97-AF65-F5344CB8AC3E}">
        <p14:creationId xmlns:p14="http://schemas.microsoft.com/office/powerpoint/2010/main" val="5225590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2088BD-F953-44D2-80B5-FAF0BE2AD08B}"/>
              </a:ext>
            </a:extLst>
          </p:cNvPr>
          <p:cNvSpPr>
            <a:spLocks noGrp="1"/>
          </p:cNvSpPr>
          <p:nvPr>
            <p:ph type="title"/>
          </p:nvPr>
        </p:nvSpPr>
        <p:spPr/>
        <p:txBody>
          <a:bodyPr>
            <a:normAutofit fontScale="90000"/>
          </a:bodyPr>
          <a:lstStyle/>
          <a:p>
            <a:r>
              <a:rPr lang="en-US" sz="6700" dirty="0" err="1"/>
              <a:t>Bộ</a:t>
            </a:r>
            <a:r>
              <a:rPr lang="en-US" sz="6700" dirty="0"/>
              <a:t> </a:t>
            </a:r>
            <a:r>
              <a:rPr lang="en-US" sz="6700" dirty="0" err="1"/>
              <a:t>nhớ</a:t>
            </a:r>
            <a:r>
              <a:rPr lang="en-US" sz="6700" dirty="0"/>
              <a:t> flash Memory</a:t>
            </a:r>
            <a:br>
              <a:rPr lang="en-US" sz="9600" dirty="0"/>
            </a:br>
            <a:endParaRPr lang="en-US" dirty="0"/>
          </a:p>
        </p:txBody>
      </p:sp>
      <p:sp>
        <p:nvSpPr>
          <p:cNvPr id="3" name="Content Placeholder 2">
            <a:extLst>
              <a:ext uri="{FF2B5EF4-FFF2-40B4-BE49-F238E27FC236}">
                <a16:creationId xmlns:a16="http://schemas.microsoft.com/office/drawing/2014/main" id="{5D3B8509-580A-4C12-80AF-986B84A1BA87}"/>
              </a:ext>
            </a:extLst>
          </p:cNvPr>
          <p:cNvSpPr>
            <a:spLocks noGrp="1"/>
          </p:cNvSpPr>
          <p:nvPr>
            <p:ph idx="1"/>
          </p:nvPr>
        </p:nvSpPr>
        <p:spPr/>
        <p:txBody>
          <a:bodyPr>
            <a:normAutofit/>
          </a:bodyPr>
          <a:lstStyle/>
          <a:p>
            <a:r>
              <a:rPr lang="vi-VN" sz="3600" b="1" dirty="0"/>
              <a:t>Bộ nhớ Flash: </a:t>
            </a:r>
            <a:r>
              <a:rPr lang="vi-VN" sz="3600" dirty="0"/>
              <a:t>là nơi hệ điều hành được lưu trữ, và về mặt này, giống như ổ đĩa cứng trong máy tính của bạn. Nếu bạn sử dụng Ổ đĩa thể rắn (SSD), thì máy tính của bạn sử dụng Flash RAM, giống như bộ định tuyến. </a:t>
            </a:r>
            <a:endParaRPr lang="en-US" sz="3600" dirty="0"/>
          </a:p>
        </p:txBody>
      </p:sp>
      <p:sp>
        <p:nvSpPr>
          <p:cNvPr id="5" name="TextBox 4">
            <a:extLst>
              <a:ext uri="{FF2B5EF4-FFF2-40B4-BE49-F238E27FC236}">
                <a16:creationId xmlns:a16="http://schemas.microsoft.com/office/drawing/2014/main" id="{0E0DB26B-46F8-42DE-8A4B-8A27F074229F}"/>
              </a:ext>
            </a:extLst>
          </p:cNvPr>
          <p:cNvSpPr txBox="1"/>
          <p:nvPr/>
        </p:nvSpPr>
        <p:spPr>
          <a:xfrm>
            <a:off x="0" y="0"/>
            <a:ext cx="12192000" cy="707886"/>
          </a:xfrm>
          <a:prstGeom prst="rect">
            <a:avLst/>
          </a:prstGeom>
          <a:solidFill>
            <a:schemeClr val="accent2">
              <a:lumMod val="40000"/>
              <a:lumOff val="60000"/>
            </a:schemeClr>
          </a:solidFill>
        </p:spPr>
        <p:txBody>
          <a:bodyPr wrap="square" rtlCol="0">
            <a:spAutoFit/>
          </a:bodyPr>
          <a:lstStyle/>
          <a:p>
            <a:pPr algn="ctr"/>
            <a:r>
              <a:rPr lang="en-US" sz="4000" b="1" dirty="0"/>
              <a:t>THIẾT BỊ MẠNG</a:t>
            </a:r>
          </a:p>
        </p:txBody>
      </p:sp>
    </p:spTree>
    <p:extLst>
      <p:ext uri="{BB962C8B-B14F-4D97-AF65-F5344CB8AC3E}">
        <p14:creationId xmlns:p14="http://schemas.microsoft.com/office/powerpoint/2010/main" val="31205973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F07756-3542-4755-BDE0-A9500C45C404}"/>
              </a:ext>
            </a:extLst>
          </p:cNvPr>
          <p:cNvSpPr>
            <a:spLocks noGrp="1"/>
          </p:cNvSpPr>
          <p:nvPr>
            <p:ph type="title"/>
          </p:nvPr>
        </p:nvSpPr>
        <p:spPr>
          <a:xfrm>
            <a:off x="1451579" y="1145868"/>
            <a:ext cx="9603275" cy="707886"/>
          </a:xfrm>
        </p:spPr>
        <p:txBody>
          <a:bodyPr>
            <a:normAutofit fontScale="90000"/>
          </a:bodyPr>
          <a:lstStyle/>
          <a:p>
            <a:r>
              <a:rPr lang="en-US" sz="4900" dirty="0"/>
              <a:t>Non-</a:t>
            </a:r>
            <a:r>
              <a:rPr lang="en-US" sz="4900" dirty="0" err="1"/>
              <a:t>Volitile</a:t>
            </a:r>
            <a:r>
              <a:rPr lang="en-US" sz="4900" dirty="0"/>
              <a:t> RAM</a:t>
            </a:r>
            <a:br>
              <a:rPr lang="en-US" sz="9600" dirty="0"/>
            </a:br>
            <a:endParaRPr lang="en-US" dirty="0"/>
          </a:p>
        </p:txBody>
      </p:sp>
      <p:sp>
        <p:nvSpPr>
          <p:cNvPr id="3" name="Content Placeholder 2">
            <a:extLst>
              <a:ext uri="{FF2B5EF4-FFF2-40B4-BE49-F238E27FC236}">
                <a16:creationId xmlns:a16="http://schemas.microsoft.com/office/drawing/2014/main" id="{0A340DCE-680A-470C-B4B2-B3FBA5C21165}"/>
              </a:ext>
            </a:extLst>
          </p:cNvPr>
          <p:cNvSpPr>
            <a:spLocks noGrp="1"/>
          </p:cNvSpPr>
          <p:nvPr>
            <p:ph idx="1"/>
          </p:nvPr>
        </p:nvSpPr>
        <p:spPr/>
        <p:txBody>
          <a:bodyPr>
            <a:normAutofit/>
          </a:bodyPr>
          <a:lstStyle/>
          <a:p>
            <a:r>
              <a:rPr lang="vi-VN" sz="3600" b="1" dirty="0"/>
              <a:t>Non-Volitile RAM</a:t>
            </a:r>
            <a:r>
              <a:rPr lang="vi-VN" sz="3600" dirty="0"/>
              <a:t>:  Đây là bộ nhớ bổ sung để lưu trữ bản sao lưu hoặc phiên bản khởi động của hệ điều hành đang được sử dụng. Router sẽ khởi động từ bộ nhớ này và tải tất cả các chương trình của nó từ đây.</a:t>
            </a:r>
            <a:endParaRPr lang="en-US" sz="3600" dirty="0"/>
          </a:p>
        </p:txBody>
      </p:sp>
      <p:sp>
        <p:nvSpPr>
          <p:cNvPr id="5" name="TextBox 4">
            <a:extLst>
              <a:ext uri="{FF2B5EF4-FFF2-40B4-BE49-F238E27FC236}">
                <a16:creationId xmlns:a16="http://schemas.microsoft.com/office/drawing/2014/main" id="{6BD67E59-209B-4494-BB34-8DF14359A2E7}"/>
              </a:ext>
            </a:extLst>
          </p:cNvPr>
          <p:cNvSpPr txBox="1"/>
          <p:nvPr/>
        </p:nvSpPr>
        <p:spPr>
          <a:xfrm>
            <a:off x="0" y="0"/>
            <a:ext cx="12192000" cy="707886"/>
          </a:xfrm>
          <a:prstGeom prst="rect">
            <a:avLst/>
          </a:prstGeom>
          <a:solidFill>
            <a:schemeClr val="accent2">
              <a:lumMod val="40000"/>
              <a:lumOff val="60000"/>
            </a:schemeClr>
          </a:solidFill>
        </p:spPr>
        <p:txBody>
          <a:bodyPr wrap="square" rtlCol="0">
            <a:spAutoFit/>
          </a:bodyPr>
          <a:lstStyle/>
          <a:p>
            <a:pPr algn="ctr"/>
            <a:r>
              <a:rPr lang="en-US" sz="4000" b="1" dirty="0"/>
              <a:t>THIẾT BỊ MẠNG</a:t>
            </a:r>
          </a:p>
        </p:txBody>
      </p:sp>
    </p:spTree>
    <p:extLst>
      <p:ext uri="{BB962C8B-B14F-4D97-AF65-F5344CB8AC3E}">
        <p14:creationId xmlns:p14="http://schemas.microsoft.com/office/powerpoint/2010/main" val="11475150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3D86F8-BC7B-44E1-8A45-C2A095764F3A}"/>
              </a:ext>
            </a:extLst>
          </p:cNvPr>
          <p:cNvSpPr>
            <a:spLocks noGrp="1"/>
          </p:cNvSpPr>
          <p:nvPr>
            <p:ph type="title"/>
          </p:nvPr>
        </p:nvSpPr>
        <p:spPr/>
        <p:txBody>
          <a:bodyPr>
            <a:normAutofit fontScale="90000"/>
          </a:bodyPr>
          <a:lstStyle/>
          <a:p>
            <a:r>
              <a:rPr lang="en-US" sz="9600" dirty="0"/>
              <a:t>RAM</a:t>
            </a:r>
            <a:br>
              <a:rPr lang="en-US" sz="9600" dirty="0"/>
            </a:br>
            <a:endParaRPr lang="en-US" dirty="0"/>
          </a:p>
        </p:txBody>
      </p:sp>
      <p:sp>
        <p:nvSpPr>
          <p:cNvPr id="3" name="Content Placeholder 2">
            <a:extLst>
              <a:ext uri="{FF2B5EF4-FFF2-40B4-BE49-F238E27FC236}">
                <a16:creationId xmlns:a16="http://schemas.microsoft.com/office/drawing/2014/main" id="{B5D40470-C63D-42D7-B643-3B30A34F15DA}"/>
              </a:ext>
            </a:extLst>
          </p:cNvPr>
          <p:cNvSpPr>
            <a:spLocks noGrp="1"/>
          </p:cNvSpPr>
          <p:nvPr>
            <p:ph idx="1"/>
          </p:nvPr>
        </p:nvSpPr>
        <p:spPr/>
        <p:txBody>
          <a:bodyPr>
            <a:normAutofit fontScale="92500" lnSpcReduction="20000"/>
          </a:bodyPr>
          <a:lstStyle/>
          <a:p>
            <a:r>
              <a:rPr lang="vi-VN" sz="2800" b="1" dirty="0"/>
              <a:t>RAM:</a:t>
            </a:r>
            <a:r>
              <a:rPr lang="vi-VN" sz="2800" dirty="0"/>
              <a:t> Khi bộ định tuyến Router Cisco khởi động, hệ điều hành được nạp vào RAM. Khi Router Cisco kết thúc khởi động, nó bắt đầu tính toán các tuyến riêng của nó và, nếu được cấu hình để làm như vậy, hãy tìm hiểu các tuyến mạng từ các router khác thông qua RIP (v1 và v2), OSPF, EIGRP, IS-IS hoặc BGP. RAM cũng được sử dụng để lưu trữ các bảng ARP, các bảng định tuyến, các chỉ số định tuyến và các dữ liệu khác có thể tăng tốc quá trình chuyển tiếp các gói.</a:t>
            </a:r>
            <a:endParaRPr lang="en-US" sz="2800" dirty="0"/>
          </a:p>
        </p:txBody>
      </p:sp>
      <p:sp>
        <p:nvSpPr>
          <p:cNvPr id="5" name="TextBox 4">
            <a:extLst>
              <a:ext uri="{FF2B5EF4-FFF2-40B4-BE49-F238E27FC236}">
                <a16:creationId xmlns:a16="http://schemas.microsoft.com/office/drawing/2014/main" id="{BCC2FF71-69CB-4153-BDD8-04B1331F1AE5}"/>
              </a:ext>
            </a:extLst>
          </p:cNvPr>
          <p:cNvSpPr txBox="1"/>
          <p:nvPr/>
        </p:nvSpPr>
        <p:spPr>
          <a:xfrm>
            <a:off x="0" y="0"/>
            <a:ext cx="12192000" cy="707886"/>
          </a:xfrm>
          <a:prstGeom prst="rect">
            <a:avLst/>
          </a:prstGeom>
          <a:solidFill>
            <a:schemeClr val="accent2">
              <a:lumMod val="40000"/>
              <a:lumOff val="60000"/>
            </a:schemeClr>
          </a:solidFill>
        </p:spPr>
        <p:txBody>
          <a:bodyPr wrap="square" rtlCol="0">
            <a:spAutoFit/>
          </a:bodyPr>
          <a:lstStyle/>
          <a:p>
            <a:pPr algn="ctr"/>
            <a:r>
              <a:rPr lang="en-US" sz="4000" b="1" dirty="0"/>
              <a:t>THIẾT BỊ MẠNG</a:t>
            </a:r>
          </a:p>
        </p:txBody>
      </p:sp>
    </p:spTree>
    <p:extLst>
      <p:ext uri="{BB962C8B-B14F-4D97-AF65-F5344CB8AC3E}">
        <p14:creationId xmlns:p14="http://schemas.microsoft.com/office/powerpoint/2010/main" val="7562247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C4FA99-C4F7-443A-9258-368BDE8A9FB8}"/>
              </a:ext>
            </a:extLst>
          </p:cNvPr>
          <p:cNvSpPr>
            <a:spLocks noGrp="1"/>
          </p:cNvSpPr>
          <p:nvPr>
            <p:ph type="title"/>
          </p:nvPr>
        </p:nvSpPr>
        <p:spPr>
          <a:xfrm>
            <a:off x="1451579" y="966497"/>
            <a:ext cx="9603275" cy="1049235"/>
          </a:xfrm>
        </p:spPr>
        <p:txBody>
          <a:bodyPr>
            <a:normAutofit fontScale="90000"/>
          </a:bodyPr>
          <a:lstStyle/>
          <a:p>
            <a:r>
              <a:rPr lang="en-US" sz="6000" dirty="0"/>
              <a:t>Network Interfaces</a:t>
            </a:r>
            <a:br>
              <a:rPr lang="en-US" sz="9600" dirty="0"/>
            </a:br>
            <a:endParaRPr lang="en-US" dirty="0"/>
          </a:p>
        </p:txBody>
      </p:sp>
      <p:sp>
        <p:nvSpPr>
          <p:cNvPr id="3" name="Content Placeholder 2">
            <a:extLst>
              <a:ext uri="{FF2B5EF4-FFF2-40B4-BE49-F238E27FC236}">
                <a16:creationId xmlns:a16="http://schemas.microsoft.com/office/drawing/2014/main" id="{0762EBAC-9EF5-48C5-AAA9-BBBC41AFD2E5}"/>
              </a:ext>
            </a:extLst>
          </p:cNvPr>
          <p:cNvSpPr>
            <a:spLocks noGrp="1"/>
          </p:cNvSpPr>
          <p:nvPr>
            <p:ph idx="1"/>
          </p:nvPr>
        </p:nvSpPr>
        <p:spPr/>
        <p:txBody>
          <a:bodyPr>
            <a:normAutofit fontScale="92500" lnSpcReduction="20000"/>
          </a:bodyPr>
          <a:lstStyle/>
          <a:p>
            <a:r>
              <a:rPr lang="vi-VN" sz="2600" b="1" dirty="0"/>
              <a:t>Network Interfaces:</a:t>
            </a:r>
            <a:r>
              <a:rPr lang="vi-VN" sz="2600" dirty="0"/>
              <a:t> Các bộ định tuyến Router Cisco luôn có nhiều giao diện mạng. Hệ điều hành chứa 'trình điều khiển' cho phép sytem hoạt động truy cập phần cứng mạng trong các mô-đun giao diện. Các bộ định tuyến sẽ tìm hiểu các mạng nào được cấu hình trên các cổng nào khi chúng khởi động. Sau đó, họ sẽ 'tìm hiểu' các tuyến từ các router khác mà chúng được kết nối tới, và tìm hiểu giao diện nào để truyền các gói dữ liệu trên để đến đích đến từ xa của mạng.</a:t>
            </a:r>
            <a:br>
              <a:rPr lang="vi-VN" dirty="0"/>
            </a:br>
            <a:endParaRPr lang="en-US" dirty="0"/>
          </a:p>
        </p:txBody>
      </p:sp>
      <p:sp>
        <p:nvSpPr>
          <p:cNvPr id="5" name="TextBox 4">
            <a:extLst>
              <a:ext uri="{FF2B5EF4-FFF2-40B4-BE49-F238E27FC236}">
                <a16:creationId xmlns:a16="http://schemas.microsoft.com/office/drawing/2014/main" id="{1C780B47-D677-4EC9-885E-B3A7422327A5}"/>
              </a:ext>
            </a:extLst>
          </p:cNvPr>
          <p:cNvSpPr txBox="1"/>
          <p:nvPr/>
        </p:nvSpPr>
        <p:spPr>
          <a:xfrm>
            <a:off x="0" y="0"/>
            <a:ext cx="12192000" cy="707886"/>
          </a:xfrm>
          <a:prstGeom prst="rect">
            <a:avLst/>
          </a:prstGeom>
          <a:solidFill>
            <a:schemeClr val="accent2">
              <a:lumMod val="40000"/>
              <a:lumOff val="60000"/>
            </a:schemeClr>
          </a:solidFill>
        </p:spPr>
        <p:txBody>
          <a:bodyPr wrap="square" rtlCol="0">
            <a:spAutoFit/>
          </a:bodyPr>
          <a:lstStyle/>
          <a:p>
            <a:pPr algn="ctr"/>
            <a:r>
              <a:rPr lang="en-US" sz="4000" b="1" dirty="0"/>
              <a:t>THIẾT BỊ MẠNG</a:t>
            </a:r>
          </a:p>
        </p:txBody>
      </p:sp>
    </p:spTree>
    <p:extLst>
      <p:ext uri="{BB962C8B-B14F-4D97-AF65-F5344CB8AC3E}">
        <p14:creationId xmlns:p14="http://schemas.microsoft.com/office/powerpoint/2010/main" val="12944672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921B03-A170-409F-9D60-F8417041448C}"/>
              </a:ext>
            </a:extLst>
          </p:cNvPr>
          <p:cNvSpPr>
            <a:spLocks noGrp="1"/>
          </p:cNvSpPr>
          <p:nvPr>
            <p:ph type="title"/>
          </p:nvPr>
        </p:nvSpPr>
        <p:spPr/>
        <p:txBody>
          <a:bodyPr>
            <a:normAutofit fontScale="90000"/>
          </a:bodyPr>
          <a:lstStyle/>
          <a:p>
            <a:r>
              <a:rPr lang="en-US" sz="6700" dirty="0"/>
              <a:t>Console</a:t>
            </a:r>
            <a:br>
              <a:rPr lang="en-US" sz="9600" dirty="0"/>
            </a:br>
            <a:endParaRPr lang="en-US" dirty="0"/>
          </a:p>
        </p:txBody>
      </p:sp>
      <p:sp>
        <p:nvSpPr>
          <p:cNvPr id="3" name="Content Placeholder 2">
            <a:extLst>
              <a:ext uri="{FF2B5EF4-FFF2-40B4-BE49-F238E27FC236}">
                <a16:creationId xmlns:a16="http://schemas.microsoft.com/office/drawing/2014/main" id="{CC9CB330-FEC2-43FB-97A7-DF470997D0FB}"/>
              </a:ext>
            </a:extLst>
          </p:cNvPr>
          <p:cNvSpPr>
            <a:spLocks noGrp="1"/>
          </p:cNvSpPr>
          <p:nvPr>
            <p:ph idx="1"/>
          </p:nvPr>
        </p:nvSpPr>
        <p:spPr/>
        <p:txBody>
          <a:bodyPr>
            <a:normAutofit fontScale="92500" lnSpcReduction="10000"/>
          </a:bodyPr>
          <a:lstStyle/>
          <a:p>
            <a:r>
              <a:rPr lang="vi-VN" sz="2400" b="1" dirty="0"/>
              <a:t>Console: </a:t>
            </a:r>
            <a:r>
              <a:rPr lang="vi-VN" sz="2400" dirty="0"/>
              <a:t>Cuối cùng, nhưng không kém phần quan trọng, là điều khiển console. Trong "Ye Olden Days", việc quản lý và định cấu hình bộ định tuyến được thực hiện tại bảng điều khiển của từng thiết bị, cũng như hầu hết các khắc phục sự cố và chẩn đoán. Bài kiểm tra giấy chứng nhận mạng sẽ chứa một số lượng lớn các câu hỏi về cấu hình và các lệnh khắc phục sự cố mà bạn có thể phát hành từ bảng điều khiển. Tuy nhiên, các nhà sản xuất đang nhanh chóng loại bỏ một bảng điều khiển trên mỗi thiết bị và các hệ thống quản lý tòa nhà để quản lý số lượng lớn các thiết bị mạng từ một vị trí tập trung.</a:t>
            </a:r>
            <a:endParaRPr lang="en-US" sz="2400" dirty="0"/>
          </a:p>
        </p:txBody>
      </p:sp>
      <p:sp>
        <p:nvSpPr>
          <p:cNvPr id="5" name="TextBox 4">
            <a:extLst>
              <a:ext uri="{FF2B5EF4-FFF2-40B4-BE49-F238E27FC236}">
                <a16:creationId xmlns:a16="http://schemas.microsoft.com/office/drawing/2014/main" id="{74A67A9A-0062-4B28-955C-2CD75CCA1D57}"/>
              </a:ext>
            </a:extLst>
          </p:cNvPr>
          <p:cNvSpPr txBox="1"/>
          <p:nvPr/>
        </p:nvSpPr>
        <p:spPr>
          <a:xfrm>
            <a:off x="0" y="0"/>
            <a:ext cx="12192000" cy="707886"/>
          </a:xfrm>
          <a:prstGeom prst="rect">
            <a:avLst/>
          </a:prstGeom>
          <a:solidFill>
            <a:schemeClr val="accent2">
              <a:lumMod val="40000"/>
              <a:lumOff val="60000"/>
            </a:schemeClr>
          </a:solidFill>
        </p:spPr>
        <p:txBody>
          <a:bodyPr wrap="square" rtlCol="0">
            <a:spAutoFit/>
          </a:bodyPr>
          <a:lstStyle/>
          <a:p>
            <a:pPr algn="ctr"/>
            <a:r>
              <a:rPr lang="en-US" sz="4000" b="1" dirty="0"/>
              <a:t>THIẾT BỊ MẠNG</a:t>
            </a:r>
          </a:p>
        </p:txBody>
      </p:sp>
    </p:spTree>
    <p:extLst>
      <p:ext uri="{BB962C8B-B14F-4D97-AF65-F5344CB8AC3E}">
        <p14:creationId xmlns:p14="http://schemas.microsoft.com/office/powerpoint/2010/main" val="28185009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2EF6F5-CC89-4F50-B3FA-E9B01C94A19F}"/>
              </a:ext>
            </a:extLst>
          </p:cNvPr>
          <p:cNvSpPr>
            <a:spLocks noGrp="1"/>
          </p:cNvSpPr>
          <p:nvPr>
            <p:ph type="title"/>
          </p:nvPr>
        </p:nvSpPr>
        <p:spPr>
          <a:xfrm>
            <a:off x="1419872" y="1258683"/>
            <a:ext cx="9352256" cy="507446"/>
          </a:xfrm>
        </p:spPr>
        <p:txBody>
          <a:bodyPr>
            <a:normAutofit fontScale="90000"/>
          </a:bodyPr>
          <a:lstStyle/>
          <a:p>
            <a:r>
              <a:rPr lang="en-US" dirty="0"/>
              <a:t>2.2.2 </a:t>
            </a:r>
            <a:r>
              <a:rPr lang="en-US" dirty="0" err="1"/>
              <a:t>Đặc</a:t>
            </a:r>
            <a:r>
              <a:rPr lang="en-US" dirty="0"/>
              <a:t> </a:t>
            </a:r>
            <a:r>
              <a:rPr lang="en-US" dirty="0" err="1"/>
              <a:t>điểm</a:t>
            </a:r>
            <a:r>
              <a:rPr lang="en-US" dirty="0"/>
              <a:t> </a:t>
            </a:r>
            <a:r>
              <a:rPr lang="en-US" dirty="0" err="1"/>
              <a:t>vật</a:t>
            </a:r>
            <a:r>
              <a:rPr lang="en-US" dirty="0"/>
              <a:t> </a:t>
            </a:r>
            <a:r>
              <a:rPr lang="en-US" dirty="0" err="1"/>
              <a:t>lý</a:t>
            </a:r>
            <a:r>
              <a:rPr lang="en-US" dirty="0"/>
              <a:t> </a:t>
            </a:r>
            <a:r>
              <a:rPr lang="en-US" dirty="0" err="1"/>
              <a:t>của</a:t>
            </a:r>
            <a:r>
              <a:rPr lang="en-US" dirty="0"/>
              <a:t> router</a:t>
            </a:r>
          </a:p>
        </p:txBody>
      </p:sp>
      <p:sp>
        <p:nvSpPr>
          <p:cNvPr id="3" name="Content Placeholder 2">
            <a:extLst>
              <a:ext uri="{FF2B5EF4-FFF2-40B4-BE49-F238E27FC236}">
                <a16:creationId xmlns:a16="http://schemas.microsoft.com/office/drawing/2014/main" id="{EBA4EA0B-C7DF-4C59-BCB8-E1E87675153E}"/>
              </a:ext>
            </a:extLst>
          </p:cNvPr>
          <p:cNvSpPr>
            <a:spLocks noGrp="1"/>
          </p:cNvSpPr>
          <p:nvPr>
            <p:ph idx="1"/>
          </p:nvPr>
        </p:nvSpPr>
        <p:spPr/>
        <p:txBody>
          <a:bodyPr>
            <a:normAutofit fontScale="92500" lnSpcReduction="20000"/>
          </a:bodyPr>
          <a:lstStyle/>
          <a:p>
            <a:r>
              <a:rPr lang="vi-VN" sz="3200" dirty="0"/>
              <a:t>Lớp Vật lý trong mạng WAN mô tả các giao tiếp thiết bị dữ liệu đầu cuối DTE (Data Terminal Equipment) và thiết bị đầu cuối mạch dữ liệu DCE (Data Circuitterminal Equipment). Thông thường, DCE là thiết bị ở phía nhà cung cấp dịch vụ  và DTE là thiết bị kết nối vào DCE. Theo mô hình này thì DCE có thể là modem hoặc CSU/DSU.</a:t>
            </a:r>
          </a:p>
          <a:p>
            <a:endParaRPr lang="en-US" dirty="0"/>
          </a:p>
        </p:txBody>
      </p:sp>
      <p:sp>
        <p:nvSpPr>
          <p:cNvPr id="5" name="TextBox 4">
            <a:extLst>
              <a:ext uri="{FF2B5EF4-FFF2-40B4-BE49-F238E27FC236}">
                <a16:creationId xmlns:a16="http://schemas.microsoft.com/office/drawing/2014/main" id="{E411D74F-651B-47FA-A510-1028435859FE}"/>
              </a:ext>
            </a:extLst>
          </p:cNvPr>
          <p:cNvSpPr txBox="1"/>
          <p:nvPr/>
        </p:nvSpPr>
        <p:spPr>
          <a:xfrm>
            <a:off x="0" y="0"/>
            <a:ext cx="12192000" cy="707886"/>
          </a:xfrm>
          <a:prstGeom prst="rect">
            <a:avLst/>
          </a:prstGeom>
          <a:solidFill>
            <a:schemeClr val="accent2">
              <a:lumMod val="40000"/>
              <a:lumOff val="60000"/>
            </a:schemeClr>
          </a:solidFill>
        </p:spPr>
        <p:txBody>
          <a:bodyPr wrap="square" rtlCol="0">
            <a:spAutoFit/>
          </a:bodyPr>
          <a:lstStyle/>
          <a:p>
            <a:pPr algn="ctr"/>
            <a:r>
              <a:rPr lang="en-US" sz="4000" b="1" dirty="0"/>
              <a:t>THIẾT BỊ MẠNG</a:t>
            </a:r>
          </a:p>
        </p:txBody>
      </p:sp>
    </p:spTree>
    <p:extLst>
      <p:ext uri="{BB962C8B-B14F-4D97-AF65-F5344CB8AC3E}">
        <p14:creationId xmlns:p14="http://schemas.microsoft.com/office/powerpoint/2010/main" val="6493974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469025-7D62-4B5C-99DB-6650D4080916}"/>
              </a:ext>
            </a:extLst>
          </p:cNvPr>
          <p:cNvSpPr>
            <a:spLocks noGrp="1"/>
          </p:cNvSpPr>
          <p:nvPr>
            <p:ph type="title"/>
          </p:nvPr>
        </p:nvSpPr>
        <p:spPr/>
        <p:txBody>
          <a:bodyPr>
            <a:normAutofit/>
          </a:bodyPr>
          <a:lstStyle/>
          <a:p>
            <a:r>
              <a:rPr lang="en-US" sz="2800" dirty="0"/>
              <a:t>2.2.3 </a:t>
            </a:r>
            <a:r>
              <a:rPr lang="en-US" sz="2800" dirty="0" err="1"/>
              <a:t>Các</a:t>
            </a:r>
            <a:r>
              <a:rPr lang="en-US" sz="2800" dirty="0"/>
              <a:t> </a:t>
            </a:r>
            <a:r>
              <a:rPr lang="en-US" sz="2800" dirty="0" err="1"/>
              <a:t>loại</a:t>
            </a:r>
            <a:r>
              <a:rPr lang="en-US" sz="2800" dirty="0"/>
              <a:t> </a:t>
            </a:r>
            <a:r>
              <a:rPr lang="en-US" sz="2800" dirty="0" err="1"/>
              <a:t>cáp</a:t>
            </a:r>
            <a:r>
              <a:rPr lang="en-US" sz="2800" dirty="0"/>
              <a:t>  </a:t>
            </a:r>
            <a:r>
              <a:rPr lang="en-US" sz="2800" dirty="0" err="1"/>
              <a:t>và</a:t>
            </a:r>
            <a:r>
              <a:rPr lang="en-US" sz="2800" dirty="0"/>
              <a:t> </a:t>
            </a:r>
            <a:r>
              <a:rPr lang="en-US" sz="2800" dirty="0" err="1"/>
              <a:t>cổng</a:t>
            </a:r>
            <a:r>
              <a:rPr lang="en-US" sz="2800" dirty="0"/>
              <a:t> </a:t>
            </a:r>
            <a:r>
              <a:rPr lang="en-US" sz="2800" dirty="0" err="1"/>
              <a:t>kết</a:t>
            </a:r>
            <a:r>
              <a:rPr lang="en-US" sz="2800" dirty="0"/>
              <a:t> </a:t>
            </a:r>
            <a:r>
              <a:rPr lang="en-US" sz="2800" dirty="0" err="1"/>
              <a:t>nối</a:t>
            </a:r>
            <a:r>
              <a:rPr lang="en-US" sz="2800" dirty="0"/>
              <a:t> </a:t>
            </a:r>
            <a:r>
              <a:rPr lang="en-US" sz="2800" dirty="0" err="1"/>
              <a:t>vào</a:t>
            </a:r>
            <a:r>
              <a:rPr lang="en-US" sz="2800" dirty="0"/>
              <a:t> router</a:t>
            </a:r>
          </a:p>
        </p:txBody>
      </p:sp>
      <p:sp>
        <p:nvSpPr>
          <p:cNvPr id="3" name="Content Placeholder 2">
            <a:extLst>
              <a:ext uri="{FF2B5EF4-FFF2-40B4-BE49-F238E27FC236}">
                <a16:creationId xmlns:a16="http://schemas.microsoft.com/office/drawing/2014/main" id="{9CF04F76-DAC5-4587-A794-2D7AC63FF987}"/>
              </a:ext>
            </a:extLst>
          </p:cNvPr>
          <p:cNvSpPr>
            <a:spLocks noGrp="1"/>
          </p:cNvSpPr>
          <p:nvPr>
            <p:ph idx="1"/>
          </p:nvPr>
        </p:nvSpPr>
        <p:spPr/>
        <p:txBody>
          <a:bodyPr/>
          <a:lstStyle/>
          <a:p>
            <a:r>
              <a:rPr lang="en-US" dirty="0" err="1"/>
              <a:t>Sinh</a:t>
            </a:r>
            <a:r>
              <a:rPr lang="en-US" dirty="0"/>
              <a:t> </a:t>
            </a:r>
            <a:r>
              <a:rPr lang="en-US" dirty="0" err="1"/>
              <a:t>viên</a:t>
            </a:r>
            <a:r>
              <a:rPr lang="en-US" dirty="0"/>
              <a:t> </a:t>
            </a:r>
            <a:r>
              <a:rPr lang="en-US" dirty="0" err="1"/>
              <a:t>tự</a:t>
            </a:r>
            <a:r>
              <a:rPr lang="en-US" dirty="0"/>
              <a:t> </a:t>
            </a:r>
            <a:r>
              <a:rPr lang="en-US" dirty="0" err="1"/>
              <a:t>xem</a:t>
            </a:r>
            <a:r>
              <a:rPr lang="en-US" dirty="0"/>
              <a:t> </a:t>
            </a:r>
            <a:r>
              <a:rPr lang="en-US" dirty="0" err="1"/>
              <a:t>lại</a:t>
            </a:r>
            <a:r>
              <a:rPr lang="en-US" dirty="0"/>
              <a:t> </a:t>
            </a:r>
            <a:r>
              <a:rPr lang="en-US" dirty="0" err="1"/>
              <a:t>kiến</a:t>
            </a:r>
            <a:r>
              <a:rPr lang="en-US" dirty="0"/>
              <a:t> </a:t>
            </a:r>
            <a:r>
              <a:rPr lang="en-US" dirty="0" err="1"/>
              <a:t>thức</a:t>
            </a:r>
            <a:r>
              <a:rPr lang="en-US" dirty="0"/>
              <a:t> </a:t>
            </a:r>
            <a:r>
              <a:rPr lang="en-US" dirty="0" err="1"/>
              <a:t>cũ</a:t>
            </a:r>
            <a:r>
              <a:rPr lang="en-US" dirty="0"/>
              <a:t> </a:t>
            </a:r>
            <a:r>
              <a:rPr lang="en-US" dirty="0" err="1"/>
              <a:t>trong</a:t>
            </a:r>
            <a:r>
              <a:rPr lang="en-US" dirty="0"/>
              <a:t> </a:t>
            </a:r>
            <a:r>
              <a:rPr lang="en-US" dirty="0" err="1"/>
              <a:t>môn</a:t>
            </a:r>
            <a:r>
              <a:rPr lang="en-US" dirty="0"/>
              <a:t> QUẢN TRỊ MẠNG MÁY TÍNH CĂN BẢN</a:t>
            </a:r>
          </a:p>
        </p:txBody>
      </p:sp>
      <p:sp>
        <p:nvSpPr>
          <p:cNvPr id="5" name="TextBox 4">
            <a:extLst>
              <a:ext uri="{FF2B5EF4-FFF2-40B4-BE49-F238E27FC236}">
                <a16:creationId xmlns:a16="http://schemas.microsoft.com/office/drawing/2014/main" id="{473F1BF4-FFCB-4E29-B173-8A90FE29280B}"/>
              </a:ext>
            </a:extLst>
          </p:cNvPr>
          <p:cNvSpPr txBox="1"/>
          <p:nvPr/>
        </p:nvSpPr>
        <p:spPr>
          <a:xfrm>
            <a:off x="0" y="0"/>
            <a:ext cx="12192000" cy="707886"/>
          </a:xfrm>
          <a:prstGeom prst="rect">
            <a:avLst/>
          </a:prstGeom>
          <a:solidFill>
            <a:schemeClr val="accent2">
              <a:lumMod val="40000"/>
              <a:lumOff val="60000"/>
            </a:schemeClr>
          </a:solidFill>
        </p:spPr>
        <p:txBody>
          <a:bodyPr wrap="square" rtlCol="0">
            <a:spAutoFit/>
          </a:bodyPr>
          <a:lstStyle/>
          <a:p>
            <a:pPr algn="ctr"/>
            <a:r>
              <a:rPr lang="en-US" sz="4000" b="1" dirty="0"/>
              <a:t>THIẾT BỊ MẠNG</a:t>
            </a:r>
          </a:p>
        </p:txBody>
      </p:sp>
    </p:spTree>
    <p:extLst>
      <p:ext uri="{BB962C8B-B14F-4D97-AF65-F5344CB8AC3E}">
        <p14:creationId xmlns:p14="http://schemas.microsoft.com/office/powerpoint/2010/main" val="607723318"/>
      </p:ext>
    </p:extLst>
  </p:cSld>
  <p:clrMapOvr>
    <a:masterClrMapping/>
  </p:clrMapOvr>
</p:sld>
</file>

<file path=ppt/theme/theme1.xml><?xml version="1.0" encoding="utf-8"?>
<a:theme xmlns:a="http://schemas.openxmlformats.org/drawingml/2006/main" name="Gallery">
  <a:themeElements>
    <a:clrScheme name="Gallery">
      <a:dk1>
        <a:sysClr val="windowText" lastClr="000000"/>
      </a:dk1>
      <a:lt1>
        <a:sysClr val="window" lastClr="FFFFFF"/>
      </a:lt1>
      <a:dk2>
        <a:srgbClr val="454545"/>
      </a:dk2>
      <a:lt2>
        <a:srgbClr val="DFDBD5"/>
      </a:lt2>
      <a:accent1>
        <a:srgbClr val="B71E42"/>
      </a:accent1>
      <a:accent2>
        <a:srgbClr val="DE478E"/>
      </a:accent2>
      <a:accent3>
        <a:srgbClr val="BC72F0"/>
      </a:accent3>
      <a:accent4>
        <a:srgbClr val="795FAF"/>
      </a:accent4>
      <a:accent5>
        <a:srgbClr val="586EA6"/>
      </a:accent5>
      <a:accent6>
        <a:srgbClr val="6892A0"/>
      </a:accent6>
      <a:hlink>
        <a:srgbClr val="FA2B5C"/>
      </a:hlink>
      <a:folHlink>
        <a:srgbClr val="BC658E"/>
      </a:folHlink>
    </a:clrScheme>
    <a:fontScheme name="Gallery">
      <a:majorFont>
        <a:latin typeface="Gill Sans MT" panose="020B0502020104020203"/>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panose="020B0502020104020203"/>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43000" r="43000" b="100000"/>
          </a:path>
        </a:gradFill>
      </a:bgFillStyleLst>
    </a:fmtScheme>
  </a:themeElements>
  <a:objectDefaults/>
  <a:extraClrSchemeLst/>
  <a:extLst>
    <a:ext uri="{05A4C25C-085E-4340-85A3-A5531E510DB2}">
      <thm15:themeFamily xmlns:thm15="http://schemas.microsoft.com/office/thememl/2012/main" name="Gallery" id="{BBFCD31E-59A1-489D-B089-A3EAD7CAE12E}" vid="{F5E91637-A7B6-4E27-B710-77DA7014EE1E}"/>
    </a:ext>
  </a:extLst>
</a:theme>
</file>

<file path=docProps/app.xml><?xml version="1.0" encoding="utf-8"?>
<Properties xmlns="http://schemas.openxmlformats.org/officeDocument/2006/extended-properties" xmlns:vt="http://schemas.openxmlformats.org/officeDocument/2006/docPropsVTypes">
  <Template>Gallery</Template>
  <TotalTime>87</TotalTime>
  <Words>718</Words>
  <Application>Microsoft Office PowerPoint</Application>
  <PresentationFormat>Widescreen</PresentationFormat>
  <Paragraphs>33</Paragraphs>
  <Slides>10</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Times New Roman</vt:lpstr>
      <vt:lpstr>Arial</vt:lpstr>
      <vt:lpstr>Gill Sans MT</vt:lpstr>
      <vt:lpstr>Gallery</vt:lpstr>
      <vt:lpstr> ĐÁP Án: thành phần bên trong router</vt:lpstr>
      <vt:lpstr>Bộ phận xử lý trung tâm (CPU) </vt:lpstr>
      <vt:lpstr>Bộ nhớ flash Memory </vt:lpstr>
      <vt:lpstr>Non-Volitile RAM </vt:lpstr>
      <vt:lpstr>RAM </vt:lpstr>
      <vt:lpstr>Network Interfaces </vt:lpstr>
      <vt:lpstr>Console </vt:lpstr>
      <vt:lpstr>2.2.2 Đặc điểm vật lý của router</vt:lpstr>
      <vt:lpstr>2.2.3 Các loại cáp  và cổng kết nối vào router</vt:lpstr>
      <vt:lpstr>KẾT THÚC CHƯƠNG I</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 Nội dung chương: 2.1. WAN 2.1.1 Giới thiệu về WAN 2.1.2 Giới thiệu về router trong mạng WAN 2.1.3 Vai trò của các router trong  WAN   2.2. Router  2.2.1 Các thành phần bên trong router 2.2.2 Đặc điểm vật lý của router 2.2.3 Các loại cáp và cổng kết nối vào router</dc:title>
  <dc:creator>ADMIN</dc:creator>
  <cp:lastModifiedBy>Ngoc Vong Duong</cp:lastModifiedBy>
  <cp:revision>18</cp:revision>
  <dcterms:created xsi:type="dcterms:W3CDTF">2020-04-04T10:17:52Z</dcterms:created>
  <dcterms:modified xsi:type="dcterms:W3CDTF">2020-06-28T14:25:04Z</dcterms:modified>
</cp:coreProperties>
</file>